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259" r:id="rId3"/>
    <p:sldId id="257" r:id="rId4"/>
    <p:sldId id="277" r:id="rId5"/>
    <p:sldId id="278" r:id="rId6"/>
    <p:sldId id="260" r:id="rId7"/>
    <p:sldId id="262" r:id="rId8"/>
    <p:sldId id="263" r:id="rId9"/>
    <p:sldId id="269" r:id="rId10"/>
    <p:sldId id="270" r:id="rId11"/>
    <p:sldId id="271" r:id="rId12"/>
    <p:sldId id="264" r:id="rId13"/>
    <p:sldId id="265" r:id="rId14"/>
    <p:sldId id="272" r:id="rId15"/>
    <p:sldId id="274" r:id="rId16"/>
    <p:sldId id="266" r:id="rId17"/>
    <p:sldId id="273" r:id="rId18"/>
    <p:sldId id="267" r:id="rId19"/>
    <p:sldId id="280" r:id="rId20"/>
    <p:sldId id="281" r:id="rId21"/>
    <p:sldId id="268" r:id="rId22"/>
    <p:sldId id="275" r:id="rId23"/>
    <p:sldId id="279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>
        <p:scale>
          <a:sx n="64" d="100"/>
          <a:sy n="64" d="100"/>
        </p:scale>
        <p:origin x="-13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1982A-C32C-41AE-BCB4-ED7334530670}" type="datetimeFigureOut">
              <a:rPr lang="en-GB" smtClean="0"/>
              <a:pPr/>
              <a:t>04/04/2016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C8FF1-4F91-4F9D-8BFD-68BC6597068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C8FF1-4F91-4F9D-8BFD-68BC65970685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C8FF1-4F91-4F9D-8BFD-68BC65970685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C8FF1-4F91-4F9D-8BFD-68BC65970685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C8FF1-4F91-4F9D-8BFD-68BC65970685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5872-D2C1-45D4-AD12-742E72A2F060}" type="datetimeFigureOut">
              <a:rPr lang="en-GB" smtClean="0"/>
              <a:pPr/>
              <a:t>04/04/2016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934AA-4B16-4521-842A-E0FDC9010A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5872-D2C1-45D4-AD12-742E72A2F060}" type="datetimeFigureOut">
              <a:rPr lang="en-GB" smtClean="0"/>
              <a:pPr/>
              <a:t>04/04/2016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934AA-4B16-4521-842A-E0FDC9010A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5872-D2C1-45D4-AD12-742E72A2F060}" type="datetimeFigureOut">
              <a:rPr lang="en-GB" smtClean="0"/>
              <a:pPr/>
              <a:t>04/04/2016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934AA-4B16-4521-842A-E0FDC9010A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5872-D2C1-45D4-AD12-742E72A2F060}" type="datetimeFigureOut">
              <a:rPr lang="en-GB" smtClean="0"/>
              <a:pPr/>
              <a:t>04/04/2016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934AA-4B16-4521-842A-E0FDC9010A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5872-D2C1-45D4-AD12-742E72A2F060}" type="datetimeFigureOut">
              <a:rPr lang="en-GB" smtClean="0"/>
              <a:pPr/>
              <a:t>04/04/2016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934AA-4B16-4521-842A-E0FDC9010A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5872-D2C1-45D4-AD12-742E72A2F060}" type="datetimeFigureOut">
              <a:rPr lang="en-GB" smtClean="0"/>
              <a:pPr/>
              <a:t>04/04/2016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934AA-4B16-4521-842A-E0FDC9010A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5872-D2C1-45D4-AD12-742E72A2F060}" type="datetimeFigureOut">
              <a:rPr lang="en-GB" smtClean="0"/>
              <a:pPr/>
              <a:t>04/04/2016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934AA-4B16-4521-842A-E0FDC9010A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5872-D2C1-45D4-AD12-742E72A2F060}" type="datetimeFigureOut">
              <a:rPr lang="en-GB" smtClean="0"/>
              <a:pPr/>
              <a:t>04/04/2016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934AA-4B16-4521-842A-E0FDC9010A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5872-D2C1-45D4-AD12-742E72A2F060}" type="datetimeFigureOut">
              <a:rPr lang="en-GB" smtClean="0"/>
              <a:pPr/>
              <a:t>04/04/2016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934AA-4B16-4521-842A-E0FDC9010A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5872-D2C1-45D4-AD12-742E72A2F060}" type="datetimeFigureOut">
              <a:rPr lang="en-GB" smtClean="0"/>
              <a:pPr/>
              <a:t>04/04/2016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934AA-4B16-4521-842A-E0FDC9010A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5872-D2C1-45D4-AD12-742E72A2F060}" type="datetimeFigureOut">
              <a:rPr lang="en-GB" smtClean="0"/>
              <a:pPr/>
              <a:t>04/04/2016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934AA-4B16-4521-842A-E0FDC9010A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35872-D2C1-45D4-AD12-742E72A2F060}" type="datetimeFigureOut">
              <a:rPr lang="en-GB" smtClean="0"/>
              <a:pPr/>
              <a:t>04/04/2016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934AA-4B16-4521-842A-E0FDC9010AB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thub.com/gtportal/w3suli" TargetMode="External"/><Relationship Id="rId2" Type="http://schemas.openxmlformats.org/officeDocument/2006/relationships/hyperlink" Target="http://www.w3suli.h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ebfejlesztes.gtportal.eu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</a:bodyPr>
          <a:lstStyle/>
          <a:p>
            <a:r>
              <a:rPr lang="hu-HU" sz="5500" b="1" dirty="0" smtClean="0">
                <a:latin typeface="Arabic Typesetting" pitchFamily="66" charset="-78"/>
                <a:cs typeface="Arabic Typesetting" pitchFamily="66" charset="-78"/>
              </a:rPr>
              <a:t>W3 Suli - nyílt forráskódú </a:t>
            </a:r>
            <a:endParaRPr lang="en-GB" sz="55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780928"/>
            <a:ext cx="8229600" cy="3517851"/>
          </a:xfrm>
        </p:spPr>
        <p:txBody>
          <a:bodyPr>
            <a:noAutofit/>
          </a:bodyPr>
          <a:lstStyle/>
          <a:p>
            <a:r>
              <a:rPr lang="hu-HU" sz="3000" dirty="0" smtClean="0">
                <a:latin typeface="Arabic Typesetting" pitchFamily="66" charset="-78"/>
                <a:cs typeface="Arabic Typesetting" pitchFamily="66" charset="-78"/>
              </a:rPr>
              <a:t>A projekt a Budapesti Műszaki Szakképzési Centrum Egressy Gábor Két Tanítási Nyelvű Szakközépiskolája NTP-MTTD-15-0194 pályázata keretében valósul meg.</a:t>
            </a:r>
          </a:p>
          <a:p>
            <a:r>
              <a:rPr lang="hu-HU" sz="3000" b="1" dirty="0" smtClean="0">
                <a:latin typeface="Arabic Typesetting" pitchFamily="66" charset="-78"/>
                <a:cs typeface="Arabic Typesetting" pitchFamily="66" charset="-78"/>
              </a:rPr>
              <a:t>A projekt támogatói:</a:t>
            </a:r>
          </a:p>
          <a:p>
            <a:pPr>
              <a:buNone/>
            </a:pPr>
            <a:endParaRPr lang="hu-HU" b="1" dirty="0" smtClean="0">
              <a:latin typeface="Arabic Typesetting" pitchFamily="66" charset="-78"/>
              <a:cs typeface="Arabic Typesetting" pitchFamily="66" charset="-78"/>
            </a:endParaRPr>
          </a:p>
          <a:p>
            <a:endParaRPr lang="en-GB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2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5877272"/>
            <a:ext cx="3687726" cy="752846"/>
          </a:xfrm>
          <a:prstGeom prst="rect">
            <a:avLst/>
          </a:prstGeom>
        </p:spPr>
      </p:pic>
      <p:pic>
        <p:nvPicPr>
          <p:cNvPr id="13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4293096"/>
            <a:ext cx="3196369" cy="2179924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0" y="1988840"/>
            <a:ext cx="9144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abic Typesetting" pitchFamily="66" charset="-78"/>
                <a:ea typeface="+mn-ea"/>
                <a:cs typeface="Arabic Typesetting" pitchFamily="66" charset="-78"/>
              </a:rPr>
              <a:t>Előadó: </a:t>
            </a: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abic Typesetting" pitchFamily="66" charset="-78"/>
                <a:ea typeface="+mn-ea"/>
                <a:cs typeface="Arabic Typesetting" pitchFamily="66" charset="-78"/>
              </a:rPr>
              <a:t>Tóth-Kovács Gellért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836712"/>
            <a:ext cx="91440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5500" b="1" dirty="0" smtClean="0">
                <a:latin typeface="Arabic Typesetting" pitchFamily="66" charset="-78"/>
                <a:cs typeface="Arabic Typesetting" pitchFamily="66" charset="-78"/>
              </a:rPr>
              <a:t>blogmotor projekt</a:t>
            </a:r>
            <a:endParaRPr lang="en-GB" sz="5500" dirty="0"/>
          </a:p>
        </p:txBody>
      </p:sp>
      <p:pic>
        <p:nvPicPr>
          <p:cNvPr id="10" name="Picture 9" descr="Untitled-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4437112"/>
            <a:ext cx="3528392" cy="1532843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323528" y="2564904"/>
            <a:ext cx="8496944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3528" y="1844824"/>
            <a:ext cx="8496944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elcsi\Desktop\w3suli\Screenshot from 2016-03-19 14_54_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064896" cy="35620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551723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000" i="1" dirty="0" smtClean="0">
                <a:latin typeface="Arabic Typesetting" pitchFamily="66" charset="-78"/>
                <a:cs typeface="Arabic Typesetting" pitchFamily="66" charset="-78"/>
              </a:rPr>
              <a:t>A blogmotor szerkezetének megvalósítása</a:t>
            </a:r>
            <a:endParaRPr lang="en-GB" sz="3000" i="1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51723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000" i="1" dirty="0" smtClean="0">
                <a:latin typeface="Arabic Typesetting" pitchFamily="66" charset="-78"/>
                <a:cs typeface="Arabic Typesetting" pitchFamily="66" charset="-78"/>
              </a:rPr>
              <a:t>A blogmotor szerkezetének kódja</a:t>
            </a:r>
            <a:endParaRPr lang="en-GB" sz="3000" i="1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8052092" cy="39410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b="1" dirty="0" smtClean="0">
                <a:latin typeface="Arabic Typesetting" pitchFamily="66" charset="-78"/>
                <a:cs typeface="Arabic Typesetting" pitchFamily="66" charset="-78"/>
              </a:rPr>
              <a:t>CSS</a:t>
            </a:r>
            <a:endParaRPr lang="en-GB" sz="60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r>
              <a:rPr lang="hu-HU" sz="3000" dirty="0" smtClean="0">
                <a:latin typeface="Arabic Typesetting" pitchFamily="66" charset="-78"/>
                <a:cs typeface="Arabic Typesetting" pitchFamily="66" charset="-78"/>
              </a:rPr>
              <a:t>blogmotor kinézetének/stílusának kialakítása</a:t>
            </a:r>
          </a:p>
          <a:p>
            <a:pPr lvl="1"/>
            <a:r>
              <a:rPr lang="hu-HU" dirty="0" smtClean="0">
                <a:latin typeface="Arabic Typesetting" pitchFamily="66" charset="-78"/>
                <a:cs typeface="Arabic Typesetting" pitchFamily="66" charset="-78"/>
              </a:rPr>
              <a:t>a felhasználó több – előre elkészített – stíluslapból választhat</a:t>
            </a:r>
          </a:p>
          <a:p>
            <a:pPr lvl="2"/>
            <a:r>
              <a:rPr lang="hu-HU" sz="2800" dirty="0" smtClean="0">
                <a:latin typeface="Arabic Typesetting" pitchFamily="66" charset="-78"/>
                <a:cs typeface="Arabic Typesetting" pitchFamily="66" charset="-78"/>
              </a:rPr>
              <a:t>a megjelenítő eszköz felbontásához illeszkedik (reszponzív)</a:t>
            </a:r>
          </a:p>
          <a:p>
            <a:pPr lvl="2"/>
            <a:r>
              <a:rPr lang="hu-HU" sz="2800" dirty="0" smtClean="0">
                <a:latin typeface="Arabic Typesetting" pitchFamily="66" charset="-78"/>
                <a:cs typeface="Arabic Typesetting" pitchFamily="66" charset="-78"/>
              </a:rPr>
              <a:t>akadálymentesített</a:t>
            </a:r>
          </a:p>
          <a:p>
            <a:pPr lvl="1"/>
            <a:endParaRPr lang="hu-HU" sz="2600" dirty="0" smtClean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861048"/>
            <a:ext cx="8028384" cy="1749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5733256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000" i="1" dirty="0" smtClean="0">
                <a:latin typeface="Arabic Typesetting" pitchFamily="66" charset="-78"/>
                <a:cs typeface="Arabic Typesetting" pitchFamily="66" charset="-78"/>
              </a:rPr>
              <a:t>A blogmotor stílusának kialakítása  </a:t>
            </a:r>
            <a:endParaRPr lang="en-GB" sz="3000" i="1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b="1" dirty="0" smtClean="0">
                <a:latin typeface="Arabic Typesetting" pitchFamily="66" charset="-78"/>
                <a:cs typeface="Arabic Typesetting" pitchFamily="66" charset="-78"/>
              </a:rPr>
              <a:t>PHP</a:t>
            </a:r>
            <a:endParaRPr lang="en-GB" sz="60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r>
              <a:rPr lang="hu-HU" sz="3000" dirty="0" smtClean="0">
                <a:latin typeface="Arabic Typesetting" pitchFamily="66" charset="-78"/>
                <a:cs typeface="Arabic Typesetting" pitchFamily="66" charset="-78"/>
              </a:rPr>
              <a:t>az űrlapokkal elküldött adatok feldolgozása</a:t>
            </a:r>
          </a:p>
          <a:p>
            <a:pPr lvl="1"/>
            <a:r>
              <a:rPr lang="hu-HU" dirty="0" smtClean="0">
                <a:latin typeface="Arabic Typesetting" pitchFamily="66" charset="-78"/>
                <a:cs typeface="Arabic Typesetting" pitchFamily="66" charset="-78"/>
              </a:rPr>
              <a:t>felhasználók kezelése (regisztráció, bejelentkezés, kijelentkezés)</a:t>
            </a:r>
          </a:p>
          <a:p>
            <a:pPr lvl="1"/>
            <a:r>
              <a:rPr lang="hu-HU" dirty="0" smtClean="0">
                <a:latin typeface="Arabic Typesetting" pitchFamily="66" charset="-78"/>
                <a:cs typeface="Arabic Typesetting" pitchFamily="66" charset="-78"/>
              </a:rPr>
              <a:t>tartalmak kezelése (létrehozás, szerkesztés, törlés)</a:t>
            </a:r>
          </a:p>
          <a:p>
            <a:r>
              <a:rPr lang="hu-HU" sz="3000" dirty="0" smtClean="0">
                <a:latin typeface="Arabic Typesetting" pitchFamily="66" charset="-78"/>
                <a:cs typeface="Arabic Typesetting" pitchFamily="66" charset="-78"/>
              </a:rPr>
              <a:t>felhasználói szint/jogosultság vizsgálata</a:t>
            </a:r>
          </a:p>
          <a:p>
            <a:pPr lvl="1"/>
            <a:r>
              <a:rPr lang="hu-HU" sz="2600" dirty="0" smtClean="0">
                <a:latin typeface="Arabic Typesetting" pitchFamily="66" charset="-78"/>
                <a:cs typeface="Arabic Typesetting" pitchFamily="66" charset="-78"/>
              </a:rPr>
              <a:t>1. szint: látogató</a:t>
            </a:r>
          </a:p>
          <a:p>
            <a:pPr lvl="1"/>
            <a:r>
              <a:rPr lang="hu-HU" sz="2600" dirty="0" smtClean="0">
                <a:latin typeface="Arabic Typesetting" pitchFamily="66" charset="-78"/>
                <a:cs typeface="Arabic Typesetting" pitchFamily="66" charset="-78"/>
              </a:rPr>
              <a:t>2. szint: regisztrált/belépett felhasználó</a:t>
            </a:r>
          </a:p>
          <a:p>
            <a:pPr lvl="2"/>
            <a:r>
              <a:rPr lang="hu-HU" sz="2600" dirty="0" smtClean="0">
                <a:latin typeface="Arabic Typesetting" pitchFamily="66" charset="-78"/>
                <a:cs typeface="Arabic Typesetting" pitchFamily="66" charset="-78"/>
              </a:rPr>
              <a:t>3. szint: moderátor</a:t>
            </a:r>
          </a:p>
          <a:p>
            <a:pPr lvl="2"/>
            <a:r>
              <a:rPr lang="hu-HU" sz="2600" dirty="0" smtClean="0">
                <a:latin typeface="Arabic Typesetting" pitchFamily="66" charset="-78"/>
                <a:cs typeface="Arabic Typesetting" pitchFamily="66" charset="-78"/>
              </a:rPr>
              <a:t>4. szint: rendszergazda</a:t>
            </a:r>
          </a:p>
          <a:p>
            <a:pPr lvl="2"/>
            <a:r>
              <a:rPr lang="hu-HU" sz="2600" dirty="0" smtClean="0">
                <a:latin typeface="Arabic Typesetting" pitchFamily="66" charset="-78"/>
                <a:cs typeface="Arabic Typesetting" pitchFamily="66" charset="-78"/>
              </a:rPr>
              <a:t>5. szint: kiemelt rendszergazda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elcsi\Desktop\w3suli\w3kepek\Screenshot from 2016-03-19 14_54_2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7909223" cy="44467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5805264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000" i="1" dirty="0" smtClean="0">
                <a:latin typeface="Arabic Typesetting" pitchFamily="66" charset="-78"/>
                <a:cs typeface="Arabic Typesetting" pitchFamily="66" charset="-78"/>
              </a:rPr>
              <a:t>Az oldal alapadatainak űrlapja </a:t>
            </a:r>
            <a:endParaRPr lang="en-GB" sz="3000" i="1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805264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000" i="1" dirty="0" smtClean="0">
                <a:latin typeface="Arabic Typesetting" pitchFamily="66" charset="-78"/>
                <a:cs typeface="Arabic Typesetting" pitchFamily="66" charset="-78"/>
              </a:rPr>
              <a:t>Az űrlappal elküldött adatok kezelése</a:t>
            </a:r>
            <a:endParaRPr lang="en-GB" sz="3000" i="1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7808235" cy="46171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b="1" dirty="0" smtClean="0">
                <a:latin typeface="Arabic Typesetting" pitchFamily="66" charset="-78"/>
                <a:cs typeface="Arabic Typesetting" pitchFamily="66" charset="-78"/>
              </a:rPr>
              <a:t>MySQLi</a:t>
            </a:r>
            <a:endParaRPr lang="en-GB" sz="60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r>
              <a:rPr lang="hu-HU" sz="3000" dirty="0" smtClean="0">
                <a:latin typeface="Arabic Typesetting" pitchFamily="66" charset="-78"/>
                <a:cs typeface="Arabic Typesetting" pitchFamily="66" charset="-78"/>
              </a:rPr>
              <a:t>az űrlapokkal elküldött adatok tárolása</a:t>
            </a:r>
          </a:p>
          <a:p>
            <a:pPr lvl="1"/>
            <a:r>
              <a:rPr lang="hu-HU" dirty="0" smtClean="0">
                <a:latin typeface="Arabic Typesetting" pitchFamily="66" charset="-78"/>
                <a:cs typeface="Arabic Typesetting" pitchFamily="66" charset="-78"/>
              </a:rPr>
              <a:t>webhely alapadatai (iskola neve és elérhetőségei)</a:t>
            </a:r>
          </a:p>
          <a:p>
            <a:pPr lvl="1"/>
            <a:r>
              <a:rPr lang="hu-HU" dirty="0" smtClean="0">
                <a:latin typeface="Arabic Typesetting" pitchFamily="66" charset="-78"/>
                <a:cs typeface="Arabic Typesetting" pitchFamily="66" charset="-78"/>
              </a:rPr>
              <a:t>oldalak tartalmi elemei (leírás, tartalom + oldalhoz tartozó cikkek)</a:t>
            </a:r>
          </a:p>
          <a:p>
            <a:pPr lvl="1"/>
            <a:r>
              <a:rPr lang="hu-HU" dirty="0" smtClean="0">
                <a:latin typeface="Arabic Typesetting" pitchFamily="66" charset="-78"/>
                <a:cs typeface="Arabic Typesetting" pitchFamily="66" charset="-78"/>
              </a:rPr>
              <a:t>kiegészítő tartalmak</a:t>
            </a:r>
          </a:p>
          <a:p>
            <a:pPr lvl="1"/>
            <a:r>
              <a:rPr lang="hu-HU" dirty="0" smtClean="0">
                <a:latin typeface="Arabic Typesetting" pitchFamily="66" charset="-78"/>
                <a:cs typeface="Arabic Typesetting" pitchFamily="66" charset="-78"/>
              </a:rPr>
              <a:t>menüsor</a:t>
            </a:r>
          </a:p>
          <a:p>
            <a:pPr lvl="1"/>
            <a:r>
              <a:rPr lang="hu-HU" dirty="0" smtClean="0">
                <a:latin typeface="Arabic Typesetting" pitchFamily="66" charset="-78"/>
                <a:cs typeface="Arabic Typesetting" pitchFamily="66" charset="-78"/>
              </a:rPr>
              <a:t>felhasználók adatai (felhasználónév, jelszó, felhasználói szint)</a:t>
            </a:r>
          </a:p>
          <a:p>
            <a:pPr lvl="1"/>
            <a:r>
              <a:rPr lang="hu-HU" smtClean="0">
                <a:latin typeface="Arabic Typesetting" pitchFamily="66" charset="-78"/>
                <a:cs typeface="Arabic Typesetting" pitchFamily="66" charset="-78"/>
              </a:rPr>
              <a:t>felhasználói </a:t>
            </a:r>
            <a:r>
              <a:rPr lang="hu-HU" dirty="0" smtClean="0">
                <a:latin typeface="Arabic Typesetting" pitchFamily="66" charset="-78"/>
                <a:cs typeface="Arabic Typesetting" pitchFamily="66" charset="-78"/>
              </a:rPr>
              <a:t>csoportok és csoporttagok </a:t>
            </a:r>
          </a:p>
          <a:p>
            <a:pPr lvl="1"/>
            <a:endParaRPr lang="hu-HU" sz="2600" dirty="0" smtClean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805264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000" i="1" dirty="0" smtClean="0">
                <a:latin typeface="Arabic Typesetting" pitchFamily="66" charset="-78"/>
                <a:cs typeface="Arabic Typesetting" pitchFamily="66" charset="-78"/>
              </a:rPr>
              <a:t>Az adattáblák adminisztrációja - phpMyAdmin</a:t>
            </a:r>
            <a:endParaRPr lang="en-GB" sz="3000" i="1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2050" name="Picture 2" descr="C:\Users\Gelcsi\Desktop\documents-export-2016-03-21\Screenshot from 2016-03-21 14_33_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8196910" cy="4608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b="1" dirty="0" smtClean="0">
                <a:latin typeface="Arabic Typesetting" pitchFamily="66" charset="-78"/>
                <a:cs typeface="Arabic Typesetting" pitchFamily="66" charset="-78"/>
              </a:rPr>
              <a:t>GitHub</a:t>
            </a:r>
            <a:endParaRPr lang="en-GB" sz="60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r>
              <a:rPr lang="hu-HU" sz="3000" dirty="0" smtClean="0">
                <a:latin typeface="Arabic Typesetting" pitchFamily="66" charset="-78"/>
                <a:cs typeface="Arabic Typesetting" pitchFamily="66" charset="-78"/>
              </a:rPr>
              <a:t>blogmotor aktuális állapotának figyelése (+ változások követése)</a:t>
            </a:r>
          </a:p>
          <a:p>
            <a:pPr lvl="1"/>
            <a:r>
              <a:rPr lang="hu-HU" dirty="0" smtClean="0">
                <a:latin typeface="Arabic Typesetting" pitchFamily="66" charset="-78"/>
                <a:cs typeface="Arabic Typesetting" pitchFamily="66" charset="-78"/>
              </a:rPr>
              <a:t>régebbi verziókra visszatérés lehetősége</a:t>
            </a:r>
          </a:p>
          <a:p>
            <a:pPr lvl="1"/>
            <a:r>
              <a:rPr lang="hu-HU" dirty="0" smtClean="0">
                <a:latin typeface="Arabic Typesetting" pitchFamily="66" charset="-78"/>
                <a:cs typeface="Arabic Typesetting" pitchFamily="66" charset="-78"/>
              </a:rPr>
              <a:t>fejlesztők szinkron-munkájának megvalósítása</a:t>
            </a:r>
          </a:p>
          <a:p>
            <a:pPr lvl="2"/>
            <a:r>
              <a:rPr lang="hu-HU" sz="2800" dirty="0" smtClean="0">
                <a:latin typeface="Arabic Typesetting" pitchFamily="66" charset="-78"/>
                <a:cs typeface="Arabic Typesetting" pitchFamily="66" charset="-78"/>
              </a:rPr>
              <a:t>többverziós munka esetén: fork/branch</a:t>
            </a:r>
          </a:p>
          <a:p>
            <a:pPr lvl="2"/>
            <a:r>
              <a:rPr lang="hu-HU" sz="2800" dirty="0" smtClean="0">
                <a:latin typeface="Arabic Typesetting" pitchFamily="66" charset="-78"/>
                <a:cs typeface="Arabic Typesetting" pitchFamily="66" charset="-78"/>
              </a:rPr>
              <a:t>különböző fájlok módosítása esetén: master branch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509120"/>
            <a:ext cx="7285037" cy="1400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6021288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000" i="1" dirty="0" smtClean="0">
                <a:latin typeface="Arabic Typesetting" pitchFamily="66" charset="-78"/>
                <a:cs typeface="Arabic Typesetting" pitchFamily="66" charset="-78"/>
              </a:rPr>
              <a:t>A projekt főága és mellékága</a:t>
            </a:r>
            <a:endParaRPr lang="en-GB" sz="3000" i="1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elcsi\Desktop\w3suli\w3kepek\Screenshot from 2016-03-19 14_56_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7812681" cy="4392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5661248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000" i="1" dirty="0" smtClean="0">
                <a:latin typeface="Arabic Typesetting" pitchFamily="66" charset="-78"/>
                <a:cs typeface="Arabic Typesetting" pitchFamily="66" charset="-78"/>
              </a:rPr>
              <a:t>Verziókövetés fájlokon keresztül</a:t>
            </a:r>
            <a:endParaRPr lang="en-GB" sz="3000" i="1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b="1" dirty="0" smtClean="0">
                <a:latin typeface="Arabic Typesetting" pitchFamily="66" charset="-78"/>
                <a:cs typeface="Arabic Typesetting" pitchFamily="66" charset="-78"/>
              </a:rPr>
              <a:t>Előzménye</a:t>
            </a:r>
            <a:endParaRPr lang="en-GB" sz="60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latin typeface="Arabic Typesetting" pitchFamily="66" charset="-78"/>
                <a:cs typeface="Arabic Typesetting" pitchFamily="66" charset="-78"/>
              </a:rPr>
              <a:t>számos lehetőség létezik egy iskola életének bemutatására</a:t>
            </a:r>
          </a:p>
          <a:p>
            <a:pPr lvl="1"/>
            <a:r>
              <a:rPr lang="hu-HU" sz="3200" dirty="0" smtClean="0">
                <a:latin typeface="Arabic Typesetting" pitchFamily="66" charset="-78"/>
                <a:cs typeface="Arabic Typesetting" pitchFamily="66" charset="-78"/>
              </a:rPr>
              <a:t>bárki létrehozhat már szabadon weboldalakat</a:t>
            </a:r>
          </a:p>
          <a:p>
            <a:pPr lvl="1"/>
            <a:r>
              <a:rPr lang="hu-HU" sz="3200" dirty="0" smtClean="0">
                <a:latin typeface="Arabic Typesetting" pitchFamily="66" charset="-78"/>
                <a:cs typeface="Arabic Typesetting" pitchFamily="66" charset="-78"/>
              </a:rPr>
              <a:t>a tartalmak publikálása ellenőrzés nélkül is megtörténhet</a:t>
            </a:r>
          </a:p>
          <a:p>
            <a:r>
              <a:rPr lang="hu-HU" dirty="0" smtClean="0">
                <a:latin typeface="Arabic Typesetting" pitchFamily="66" charset="-78"/>
                <a:cs typeface="Arabic Typesetting" pitchFamily="66" charset="-78"/>
              </a:rPr>
              <a:t>rendszeressé vált az internetes kommunikáció</a:t>
            </a:r>
          </a:p>
          <a:p>
            <a:pPr lvl="1"/>
            <a:r>
              <a:rPr lang="hu-HU" sz="3200" dirty="0" smtClean="0">
                <a:latin typeface="Arabic Typesetting" pitchFamily="66" charset="-78"/>
                <a:cs typeface="Arabic Typesetting" pitchFamily="66" charset="-78"/>
              </a:rPr>
              <a:t>információközlés levelezőrendszeren keresztül</a:t>
            </a:r>
          </a:p>
          <a:p>
            <a:pPr lvl="1"/>
            <a:r>
              <a:rPr lang="hu-HU" sz="3200" dirty="0" smtClean="0">
                <a:latin typeface="Arabic Typesetting" pitchFamily="66" charset="-78"/>
                <a:cs typeface="Arabic Typesetting" pitchFamily="66" charset="-78"/>
              </a:rPr>
              <a:t>tananyagok megosztása különféle platformokon</a:t>
            </a:r>
            <a:endParaRPr lang="hu-HU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pPr lvl="1"/>
            <a:endParaRPr lang="en-GB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elcsi\Desktop\w3suli\w3kepek\Screenshot from 2016-03-19 14_57_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7796740" cy="43835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5661248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000" i="1" dirty="0" smtClean="0">
                <a:latin typeface="Arabic Typesetting" pitchFamily="66" charset="-78"/>
                <a:cs typeface="Arabic Typesetting" pitchFamily="66" charset="-78"/>
              </a:rPr>
              <a:t>Feladatok kiosztása és tájékoztatás</a:t>
            </a:r>
            <a:endParaRPr lang="en-GB" sz="3000" i="1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b="1" dirty="0" smtClean="0">
                <a:latin typeface="Arabic Typesetting" pitchFamily="66" charset="-78"/>
                <a:cs typeface="Arabic Typesetting" pitchFamily="66" charset="-78"/>
              </a:rPr>
              <a:t>A felhasználók lehetőségei</a:t>
            </a:r>
            <a:endParaRPr lang="en-GB" sz="6000" b="1" dirty="0">
              <a:latin typeface="Arabic Typesetting" pitchFamily="66" charset="-78"/>
              <a:cs typeface="Arabic Typesetting" pitchFamily="66" charset="-78"/>
            </a:endParaRPr>
          </a:p>
        </p:txBody>
      </p:sp>
      <p:grpSp>
        <p:nvGrpSpPr>
          <p:cNvPr id="152" name="Group 151"/>
          <p:cNvGrpSpPr/>
          <p:nvPr/>
        </p:nvGrpSpPr>
        <p:grpSpPr>
          <a:xfrm>
            <a:off x="683568" y="1700808"/>
            <a:ext cx="7920880" cy="4464496"/>
            <a:chOff x="683568" y="1700808"/>
            <a:chExt cx="7920880" cy="4464496"/>
          </a:xfrm>
        </p:grpSpPr>
        <p:grpSp>
          <p:nvGrpSpPr>
            <p:cNvPr id="22" name="Group 21"/>
            <p:cNvGrpSpPr/>
            <p:nvPr/>
          </p:nvGrpSpPr>
          <p:grpSpPr>
            <a:xfrm>
              <a:off x="683568" y="2204864"/>
              <a:ext cx="2520280" cy="1152128"/>
              <a:chOff x="1043608" y="2132856"/>
              <a:chExt cx="2520280" cy="1152128"/>
            </a:xfrm>
          </p:grpSpPr>
          <p:pic>
            <p:nvPicPr>
              <p:cNvPr id="10246" name="Picture 6" descr="https://d30y9cdsu7xlg0.cloudfront.net/png/121288-200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411760" y="2132856"/>
                <a:ext cx="1152128" cy="1152128"/>
              </a:xfrm>
              <a:prstGeom prst="rect">
                <a:avLst/>
              </a:prstGeom>
              <a:noFill/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1403648" y="2492896"/>
                <a:ext cx="1045479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3000" b="1" i="1" dirty="0" smtClean="0">
                    <a:latin typeface="Arabic Typesetting" pitchFamily="66" charset="-78"/>
                    <a:cs typeface="Arabic Typesetting" pitchFamily="66" charset="-78"/>
                  </a:rPr>
                  <a:t>látogató</a:t>
                </a:r>
                <a:endParaRPr lang="en-GB" sz="3000" b="1" i="1" dirty="0">
                  <a:latin typeface="Arabic Typesetting" pitchFamily="66" charset="-78"/>
                  <a:cs typeface="Arabic Typesetting" pitchFamily="66" charset="-78"/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043608" y="2204864"/>
                <a:ext cx="2520280" cy="986408"/>
              </a:xfrm>
              <a:prstGeom prst="roundRect">
                <a:avLst/>
              </a:prstGeom>
              <a:solidFill>
                <a:schemeClr val="accent1">
                  <a:alpha val="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683568" y="4653136"/>
              <a:ext cx="2520280" cy="1152128"/>
              <a:chOff x="1043608" y="4725144"/>
              <a:chExt cx="2520280" cy="1152128"/>
            </a:xfrm>
          </p:grpSpPr>
          <p:pic>
            <p:nvPicPr>
              <p:cNvPr id="10" name="Picture 6" descr="https://d30y9cdsu7xlg0.cloudfront.net/png/121288-200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411760" y="4725144"/>
                <a:ext cx="1152128" cy="1152128"/>
              </a:xfrm>
              <a:prstGeom prst="rect">
                <a:avLst/>
              </a:prstGeom>
              <a:noFill/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1259632" y="5085184"/>
                <a:ext cx="133241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3000" b="1" i="1" dirty="0" smtClean="0">
                    <a:latin typeface="Arabic Typesetting" pitchFamily="66" charset="-78"/>
                    <a:cs typeface="Arabic Typesetting" pitchFamily="66" charset="-78"/>
                  </a:rPr>
                  <a:t>moderátor</a:t>
                </a:r>
                <a:endParaRPr lang="en-GB" sz="3000" b="1" i="1" dirty="0">
                  <a:latin typeface="Arabic Typesetting" pitchFamily="66" charset="-78"/>
                  <a:cs typeface="Arabic Typesetting" pitchFamily="66" charset="-78"/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1043608" y="4797152"/>
                <a:ext cx="2520280" cy="986408"/>
              </a:xfrm>
              <a:prstGeom prst="roundRect">
                <a:avLst/>
              </a:prstGeom>
              <a:solidFill>
                <a:schemeClr val="accent1">
                  <a:alpha val="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683568" y="3429000"/>
              <a:ext cx="2520280" cy="1152128"/>
              <a:chOff x="1043608" y="3429000"/>
              <a:chExt cx="2520280" cy="1152128"/>
            </a:xfrm>
          </p:grpSpPr>
          <p:pic>
            <p:nvPicPr>
              <p:cNvPr id="9" name="Picture 6" descr="https://d30y9cdsu7xlg0.cloudfront.net/png/121288-200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411760" y="3429000"/>
                <a:ext cx="1152128" cy="1152128"/>
              </a:xfrm>
              <a:prstGeom prst="rect">
                <a:avLst/>
              </a:prstGeom>
              <a:noFill/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1259632" y="3645024"/>
                <a:ext cx="1329210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3000" b="1" i="1" dirty="0" smtClean="0">
                    <a:latin typeface="Arabic Typesetting" pitchFamily="66" charset="-78"/>
                    <a:cs typeface="Arabic Typesetting" pitchFamily="66" charset="-78"/>
                  </a:rPr>
                  <a:t>regisztrált </a:t>
                </a:r>
                <a:endParaRPr lang="en-GB" sz="3000" b="1" i="1" dirty="0">
                  <a:latin typeface="Arabic Typesetting" pitchFamily="66" charset="-78"/>
                  <a:cs typeface="Arabic Typesetting" pitchFamily="66" charset="-78"/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1043608" y="3501008"/>
                <a:ext cx="2520280" cy="986408"/>
              </a:xfrm>
              <a:prstGeom prst="roundRect">
                <a:avLst/>
              </a:prstGeom>
              <a:solidFill>
                <a:schemeClr val="accent1">
                  <a:alpha val="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187624" y="3933056"/>
                <a:ext cx="1383712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hu-HU" sz="3000" b="1" i="1" dirty="0" smtClean="0">
                    <a:latin typeface="Arabic Typesetting" pitchFamily="66" charset="-78"/>
                    <a:cs typeface="Arabic Typesetting" pitchFamily="66" charset="-78"/>
                  </a:rPr>
                  <a:t>felhasználó</a:t>
                </a:r>
                <a:endParaRPr lang="en-GB" sz="3000" b="1" i="1" dirty="0">
                  <a:latin typeface="Arabic Typesetting" pitchFamily="66" charset="-78"/>
                  <a:cs typeface="Arabic Typesetting" pitchFamily="66" charset="-78"/>
                </a:endParaRPr>
              </a:p>
            </p:txBody>
          </p:sp>
        </p:grpSp>
        <p:sp>
          <p:nvSpPr>
            <p:cNvPr id="23" name="Rounded Rectangle 22"/>
            <p:cNvSpPr/>
            <p:nvPr/>
          </p:nvSpPr>
          <p:spPr>
            <a:xfrm>
              <a:off x="4499992" y="1700808"/>
              <a:ext cx="4104456" cy="50405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i="1" dirty="0" smtClean="0">
                  <a:solidFill>
                    <a:schemeClr val="tx1"/>
                  </a:solidFill>
                  <a:latin typeface="Arabic Typesetting" pitchFamily="66" charset="-78"/>
                  <a:cs typeface="Arabic Typesetting" pitchFamily="66" charset="-78"/>
                </a:rPr>
                <a:t>Nyilvános tartalom keresése/megjelenítése</a:t>
              </a:r>
              <a:endParaRPr lang="en-GB" sz="2400" i="1" dirty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499992" y="2492896"/>
              <a:ext cx="4104456" cy="50405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i="1" dirty="0" smtClean="0">
                  <a:solidFill>
                    <a:schemeClr val="tx1"/>
                  </a:solidFill>
                  <a:latin typeface="Arabic Typesetting" pitchFamily="66" charset="-78"/>
                  <a:cs typeface="Arabic Typesetting" pitchFamily="66" charset="-78"/>
                </a:rPr>
                <a:t>Bejelentkezés/kijelentkezés</a:t>
              </a:r>
              <a:endParaRPr lang="en-GB" sz="2400" i="1" dirty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499992" y="3284984"/>
              <a:ext cx="4104456" cy="50405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i="1" dirty="0" smtClean="0">
                  <a:solidFill>
                    <a:schemeClr val="tx1"/>
                  </a:solidFill>
                  <a:latin typeface="Arabic Typesetting" pitchFamily="66" charset="-78"/>
                  <a:cs typeface="Arabic Typesetting" pitchFamily="66" charset="-78"/>
                </a:rPr>
                <a:t>Belső saját tartalom keresése/megjelenítése</a:t>
              </a:r>
              <a:endParaRPr lang="en-GB" sz="2400" i="1" dirty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499992" y="4077072"/>
              <a:ext cx="4104456" cy="50405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i="1" dirty="0" smtClean="0">
                  <a:solidFill>
                    <a:schemeClr val="tx1"/>
                  </a:solidFill>
                  <a:latin typeface="Arabic Typesetting" pitchFamily="66" charset="-78"/>
                  <a:cs typeface="Arabic Typesetting" pitchFamily="66" charset="-78"/>
                </a:rPr>
                <a:t>Saját tartalmak feltöltése</a:t>
              </a:r>
              <a:endParaRPr lang="en-GB" sz="2400" i="1" dirty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499992" y="5661248"/>
              <a:ext cx="4104456" cy="50405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i="1" dirty="0" smtClean="0">
                  <a:solidFill>
                    <a:schemeClr val="tx1"/>
                  </a:solidFill>
                  <a:latin typeface="Arabic Typesetting" pitchFamily="66" charset="-78"/>
                  <a:cs typeface="Arabic Typesetting" pitchFamily="66" charset="-78"/>
                </a:rPr>
                <a:t>Moderátor feladatkör delegálása</a:t>
              </a:r>
              <a:endParaRPr lang="en-GB" sz="2400" i="1" dirty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499992" y="4869160"/>
              <a:ext cx="4104456" cy="50405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i="1" dirty="0" smtClean="0">
                  <a:solidFill>
                    <a:schemeClr val="tx1"/>
                  </a:solidFill>
                  <a:latin typeface="Arabic Typesetting" pitchFamily="66" charset="-78"/>
                  <a:cs typeface="Arabic Typesetting" pitchFamily="66" charset="-78"/>
                </a:rPr>
                <a:t>Tartalmak külső/belső közzététele és törlése</a:t>
              </a:r>
              <a:endParaRPr lang="en-GB" sz="2400" i="1" dirty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endParaRPr>
            </a:p>
          </p:txBody>
        </p:sp>
        <p:cxnSp>
          <p:nvCxnSpPr>
            <p:cNvPr id="30" name="Elbow Connector 29"/>
            <p:cNvCxnSpPr>
              <a:stCxn id="14" idx="3"/>
              <a:endCxn id="23" idx="1"/>
            </p:cNvCxnSpPr>
            <p:nvPr/>
          </p:nvCxnSpPr>
          <p:spPr>
            <a:xfrm flipV="1">
              <a:off x="3203848" y="1952836"/>
              <a:ext cx="1296144" cy="817240"/>
            </a:xfrm>
            <a:prstGeom prst="bentConnector3">
              <a:avLst>
                <a:gd name="adj1" fmla="val 20885"/>
              </a:avLst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Elbow Connector 52"/>
            <p:cNvCxnSpPr/>
            <p:nvPr/>
          </p:nvCxnSpPr>
          <p:spPr>
            <a:xfrm flipV="1">
              <a:off x="3203848" y="2060848"/>
              <a:ext cx="1296144" cy="1944000"/>
            </a:xfrm>
            <a:prstGeom prst="bentConnector3">
              <a:avLst>
                <a:gd name="adj1" fmla="val 32951"/>
              </a:avLst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Elbow Connector 56"/>
            <p:cNvCxnSpPr>
              <a:stCxn id="15" idx="3"/>
            </p:cNvCxnSpPr>
            <p:nvPr/>
          </p:nvCxnSpPr>
          <p:spPr>
            <a:xfrm flipV="1">
              <a:off x="3203848" y="2852936"/>
              <a:ext cx="1296144" cy="1141276"/>
            </a:xfrm>
            <a:prstGeom prst="bentConnector3">
              <a:avLst>
                <a:gd name="adj1" fmla="val 32951"/>
              </a:avLst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Elbow Connector 59"/>
            <p:cNvCxnSpPr>
              <a:stCxn id="15" idx="3"/>
            </p:cNvCxnSpPr>
            <p:nvPr/>
          </p:nvCxnSpPr>
          <p:spPr>
            <a:xfrm flipV="1">
              <a:off x="3203848" y="3645024"/>
              <a:ext cx="1296144" cy="360000"/>
            </a:xfrm>
            <a:prstGeom prst="bentConnector3">
              <a:avLst>
                <a:gd name="adj1" fmla="val 32951"/>
              </a:avLst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Elbow Connector 62"/>
            <p:cNvCxnSpPr/>
            <p:nvPr/>
          </p:nvCxnSpPr>
          <p:spPr>
            <a:xfrm>
              <a:off x="3203848" y="4005064"/>
              <a:ext cx="1296000" cy="432048"/>
            </a:xfrm>
            <a:prstGeom prst="bentConnector3">
              <a:avLst>
                <a:gd name="adj1" fmla="val 33100"/>
              </a:avLst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Elbow Connector 82"/>
            <p:cNvCxnSpPr/>
            <p:nvPr/>
          </p:nvCxnSpPr>
          <p:spPr>
            <a:xfrm flipV="1">
              <a:off x="3203848" y="1844824"/>
              <a:ext cx="1296000" cy="3384000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Elbow Connector 87"/>
            <p:cNvCxnSpPr/>
            <p:nvPr/>
          </p:nvCxnSpPr>
          <p:spPr>
            <a:xfrm flipV="1">
              <a:off x="3203848" y="2636912"/>
              <a:ext cx="1296144" cy="2592000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Elbow Connector 139"/>
            <p:cNvCxnSpPr>
              <a:stCxn id="16" idx="3"/>
              <a:endCxn id="25" idx="1"/>
            </p:cNvCxnSpPr>
            <p:nvPr/>
          </p:nvCxnSpPr>
          <p:spPr>
            <a:xfrm flipV="1">
              <a:off x="3203848" y="3537012"/>
              <a:ext cx="1296144" cy="1681336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Elbow Connector 143"/>
            <p:cNvCxnSpPr>
              <a:stCxn id="16" idx="3"/>
              <a:endCxn id="26" idx="1"/>
            </p:cNvCxnSpPr>
            <p:nvPr/>
          </p:nvCxnSpPr>
          <p:spPr>
            <a:xfrm flipV="1">
              <a:off x="3203848" y="4329100"/>
              <a:ext cx="1296144" cy="889248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Elbow Connector 146"/>
            <p:cNvCxnSpPr>
              <a:stCxn id="16" idx="3"/>
              <a:endCxn id="28" idx="1"/>
            </p:cNvCxnSpPr>
            <p:nvPr/>
          </p:nvCxnSpPr>
          <p:spPr>
            <a:xfrm flipV="1">
              <a:off x="3203848" y="5121188"/>
              <a:ext cx="1296144" cy="97160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Elbow Connector 149"/>
            <p:cNvCxnSpPr>
              <a:stCxn id="16" idx="3"/>
              <a:endCxn id="27" idx="1"/>
            </p:cNvCxnSpPr>
            <p:nvPr/>
          </p:nvCxnSpPr>
          <p:spPr>
            <a:xfrm>
              <a:off x="3203848" y="5218348"/>
              <a:ext cx="1296144" cy="694928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b="1" dirty="0" smtClean="0">
                <a:latin typeface="Arabic Typesetting" pitchFamily="66" charset="-78"/>
                <a:cs typeface="Arabic Typesetting" pitchFamily="66" charset="-78"/>
              </a:rPr>
              <a:t>A rendszergazdák lehetőségei</a:t>
            </a:r>
            <a:endParaRPr lang="en-GB" sz="6000" b="1" dirty="0">
              <a:latin typeface="Arabic Typesetting" pitchFamily="66" charset="-78"/>
              <a:cs typeface="Arabic Typesetting" pitchFamily="66" charset="-78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683568" y="1556792"/>
            <a:ext cx="7857256" cy="4716000"/>
            <a:chOff x="755576" y="1556792"/>
            <a:chExt cx="7857256" cy="4752528"/>
          </a:xfrm>
        </p:grpSpPr>
        <p:grpSp>
          <p:nvGrpSpPr>
            <p:cNvPr id="37" name="Group 36"/>
            <p:cNvGrpSpPr/>
            <p:nvPr/>
          </p:nvGrpSpPr>
          <p:grpSpPr>
            <a:xfrm>
              <a:off x="755576" y="2636912"/>
              <a:ext cx="2664296" cy="1152128"/>
              <a:chOff x="611560" y="4437112"/>
              <a:chExt cx="2664296" cy="1152128"/>
            </a:xfrm>
          </p:grpSpPr>
          <p:pic>
            <p:nvPicPr>
              <p:cNvPr id="10246" name="Picture 6" descr="https://d30y9cdsu7xlg0.cloudfront.net/png/121288-200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123728" y="4437112"/>
                <a:ext cx="1152128" cy="1152128"/>
              </a:xfrm>
              <a:prstGeom prst="rect">
                <a:avLst/>
              </a:prstGeom>
              <a:noFill/>
            </p:spPr>
          </p:pic>
          <p:grpSp>
            <p:nvGrpSpPr>
              <p:cNvPr id="35" name="Group 34"/>
              <p:cNvGrpSpPr/>
              <p:nvPr/>
            </p:nvGrpSpPr>
            <p:grpSpPr>
              <a:xfrm>
                <a:off x="611560" y="4509120"/>
                <a:ext cx="2520280" cy="986408"/>
                <a:chOff x="611560" y="4509120"/>
                <a:chExt cx="2520280" cy="986408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683568" y="4797152"/>
                  <a:ext cx="1713931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3000" b="1" i="1" dirty="0" smtClean="0">
                      <a:latin typeface="Arabic Typesetting" pitchFamily="66" charset="-78"/>
                      <a:cs typeface="Arabic Typesetting" pitchFamily="66" charset="-78"/>
                    </a:rPr>
                    <a:t>rendszergazda</a:t>
                  </a:r>
                  <a:endParaRPr lang="en-GB" sz="3000" b="1" i="1" dirty="0">
                    <a:latin typeface="Arabic Typesetting" pitchFamily="66" charset="-78"/>
                    <a:cs typeface="Arabic Typesetting" pitchFamily="66" charset="-78"/>
                  </a:endParaRPr>
                </a:p>
              </p:txBody>
            </p:sp>
            <p:sp>
              <p:nvSpPr>
                <p:cNvPr id="14" name="Rounded Rectangle 13"/>
                <p:cNvSpPr/>
                <p:nvPr/>
              </p:nvSpPr>
              <p:spPr>
                <a:xfrm>
                  <a:off x="611560" y="4509120"/>
                  <a:ext cx="2520280" cy="986408"/>
                </a:xfrm>
                <a:prstGeom prst="roundRect">
                  <a:avLst/>
                </a:prstGeom>
                <a:solidFill>
                  <a:schemeClr val="accent1">
                    <a:alpha val="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23" name="Rounded Rectangle 22"/>
            <p:cNvSpPr/>
            <p:nvPr/>
          </p:nvSpPr>
          <p:spPr>
            <a:xfrm>
              <a:off x="4355976" y="1556792"/>
              <a:ext cx="4248472" cy="50405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i="1" dirty="0" smtClean="0">
                  <a:solidFill>
                    <a:schemeClr val="tx1"/>
                  </a:solidFill>
                  <a:latin typeface="Arabic Typesetting" pitchFamily="66" charset="-78"/>
                  <a:cs typeface="Arabic Typesetting" pitchFamily="66" charset="-78"/>
                </a:rPr>
                <a:t>Moderátorok lehetősége</a:t>
              </a:r>
              <a:endParaRPr lang="en-GB" sz="2400" i="1" dirty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355976" y="2204864"/>
              <a:ext cx="4248472" cy="50405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i="1" dirty="0" smtClean="0">
                  <a:solidFill>
                    <a:schemeClr val="tx1"/>
                  </a:solidFill>
                  <a:latin typeface="Arabic Typesetting" pitchFamily="66" charset="-78"/>
                  <a:cs typeface="Arabic Typesetting" pitchFamily="66" charset="-78"/>
                </a:rPr>
                <a:t>Felhasználók regisztrálása</a:t>
              </a:r>
              <a:endParaRPr lang="en-GB" sz="2400" i="1" dirty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355976" y="2924944"/>
              <a:ext cx="4248472" cy="50405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i="1" dirty="0" smtClean="0">
                  <a:solidFill>
                    <a:schemeClr val="tx1"/>
                  </a:solidFill>
                  <a:latin typeface="Arabic Typesetting" pitchFamily="66" charset="-78"/>
                  <a:cs typeface="Arabic Typesetting" pitchFamily="66" charset="-78"/>
                </a:rPr>
                <a:t>Főoldalak előkészítése</a:t>
              </a:r>
              <a:endParaRPr lang="en-GB" sz="2400" i="1" dirty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355976" y="3645024"/>
              <a:ext cx="4248472" cy="50405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i="1" dirty="0" smtClean="0">
                  <a:solidFill>
                    <a:schemeClr val="tx1"/>
                  </a:solidFill>
                  <a:latin typeface="Arabic Typesetting" pitchFamily="66" charset="-78"/>
                  <a:cs typeface="Arabic Typesetting" pitchFamily="66" charset="-78"/>
                </a:rPr>
                <a:t>Kiemelt tartalmak kezelése</a:t>
              </a:r>
              <a:endParaRPr lang="en-GB" sz="2400" i="1" dirty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355976" y="5805264"/>
              <a:ext cx="4248472" cy="50405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i="1" dirty="0" smtClean="0">
                  <a:solidFill>
                    <a:schemeClr val="tx1"/>
                  </a:solidFill>
                  <a:latin typeface="Arabic Typesetting" pitchFamily="66" charset="-78"/>
                  <a:cs typeface="Arabic Typesetting" pitchFamily="66" charset="-78"/>
                </a:rPr>
                <a:t>Általános rendszerbeállítások</a:t>
              </a:r>
              <a:endParaRPr lang="en-GB" sz="2400" i="1" dirty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355976" y="5085184"/>
              <a:ext cx="4248472" cy="50405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i="1" dirty="0" smtClean="0">
                  <a:solidFill>
                    <a:schemeClr val="tx1"/>
                  </a:solidFill>
                  <a:latin typeface="Arabic Typesetting" pitchFamily="66" charset="-78"/>
                  <a:cs typeface="Arabic Typesetting" pitchFamily="66" charset="-78"/>
                </a:rPr>
                <a:t>Rendszergazdák kijelölése</a:t>
              </a:r>
              <a:endParaRPr lang="en-GB" sz="2400" i="1" dirty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755576" y="4149080"/>
              <a:ext cx="2664296" cy="1152128"/>
              <a:chOff x="539552" y="2780928"/>
              <a:chExt cx="2664296" cy="1152128"/>
            </a:xfrm>
          </p:grpSpPr>
          <p:grpSp>
            <p:nvGrpSpPr>
              <p:cNvPr id="5" name="Group 20"/>
              <p:cNvGrpSpPr/>
              <p:nvPr/>
            </p:nvGrpSpPr>
            <p:grpSpPr>
              <a:xfrm>
                <a:off x="539552" y="2780928"/>
                <a:ext cx="2664296" cy="1152128"/>
                <a:chOff x="899592" y="3429000"/>
                <a:chExt cx="2664296" cy="1152128"/>
              </a:xfrm>
            </p:grpSpPr>
            <p:pic>
              <p:nvPicPr>
                <p:cNvPr id="9" name="Picture 6" descr="https://d30y9cdsu7xlg0.cloudfront.net/png/121288-200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411760" y="3429000"/>
                  <a:ext cx="1152128" cy="1152128"/>
                </a:xfrm>
                <a:prstGeom prst="rect">
                  <a:avLst/>
                </a:prstGeom>
                <a:noFill/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>
                  <a:off x="1331640" y="3645024"/>
                  <a:ext cx="986167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3000" b="1" i="1" dirty="0" smtClean="0">
                      <a:latin typeface="Arabic Typesetting" pitchFamily="66" charset="-78"/>
                      <a:cs typeface="Arabic Typesetting" pitchFamily="66" charset="-78"/>
                    </a:rPr>
                    <a:t>kiemelt</a:t>
                  </a:r>
                  <a:endParaRPr lang="en-GB" sz="3000" b="1" i="1" dirty="0">
                    <a:latin typeface="Arabic Typesetting" pitchFamily="66" charset="-78"/>
                    <a:cs typeface="Arabic Typesetting" pitchFamily="66" charset="-78"/>
                  </a:endParaRPr>
                </a:p>
              </p:txBody>
            </p:sp>
            <p:sp>
              <p:nvSpPr>
                <p:cNvPr id="15" name="Rounded Rectangle 14"/>
                <p:cNvSpPr/>
                <p:nvPr/>
              </p:nvSpPr>
              <p:spPr>
                <a:xfrm>
                  <a:off x="899592" y="3501008"/>
                  <a:ext cx="2520280" cy="986408"/>
                </a:xfrm>
                <a:prstGeom prst="roundRect">
                  <a:avLst/>
                </a:prstGeom>
                <a:solidFill>
                  <a:schemeClr val="accent1">
                    <a:alpha val="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1187624" y="3933056"/>
                  <a:ext cx="184731" cy="5539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endParaRPr lang="en-GB" sz="3000" b="1" i="1" dirty="0">
                    <a:latin typeface="Arabic Typesetting" pitchFamily="66" charset="-78"/>
                    <a:cs typeface="Arabic Typesetting" pitchFamily="66" charset="-78"/>
                  </a:endParaRPr>
                </a:p>
              </p:txBody>
            </p:sp>
          </p:grpSp>
          <p:sp>
            <p:nvSpPr>
              <p:cNvPr id="33" name="TextBox 32"/>
              <p:cNvSpPr txBox="1"/>
              <p:nvPr/>
            </p:nvSpPr>
            <p:spPr>
              <a:xfrm>
                <a:off x="611560" y="3212976"/>
                <a:ext cx="171393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3000" b="1" i="1" dirty="0" smtClean="0">
                    <a:latin typeface="Arabic Typesetting" pitchFamily="66" charset="-78"/>
                    <a:cs typeface="Arabic Typesetting" pitchFamily="66" charset="-78"/>
                  </a:rPr>
                  <a:t>rendszergazda</a:t>
                </a:r>
                <a:endParaRPr lang="en-GB" sz="3000" b="1" i="1" dirty="0">
                  <a:latin typeface="Arabic Typesetting" pitchFamily="66" charset="-78"/>
                  <a:cs typeface="Arabic Typesetting" pitchFamily="66" charset="-78"/>
                </a:endParaRPr>
              </a:p>
            </p:txBody>
          </p:sp>
        </p:grpSp>
        <p:sp>
          <p:nvSpPr>
            <p:cNvPr id="38" name="Rounded Rectangle 37"/>
            <p:cNvSpPr/>
            <p:nvPr/>
          </p:nvSpPr>
          <p:spPr>
            <a:xfrm>
              <a:off x="4355976" y="4365104"/>
              <a:ext cx="4256856" cy="50405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i="1" dirty="0" smtClean="0">
                  <a:solidFill>
                    <a:schemeClr val="tx1"/>
                  </a:solidFill>
                  <a:latin typeface="Arabic Typesetting" pitchFamily="66" charset="-78"/>
                  <a:cs typeface="Arabic Typesetting" pitchFamily="66" charset="-78"/>
                </a:rPr>
                <a:t>Moderátorok kijelölése (személy vagy csoport)</a:t>
              </a:r>
              <a:endParaRPr lang="en-GB" sz="2400" i="1" dirty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endParaRPr>
            </a:p>
          </p:txBody>
        </p:sp>
        <p:cxnSp>
          <p:nvCxnSpPr>
            <p:cNvPr id="40" name="Elbow Connector 39"/>
            <p:cNvCxnSpPr/>
            <p:nvPr/>
          </p:nvCxnSpPr>
          <p:spPr>
            <a:xfrm flipV="1">
              <a:off x="3275856" y="1700808"/>
              <a:ext cx="1080120" cy="1393304"/>
            </a:xfrm>
            <a:prstGeom prst="bentConnector3">
              <a:avLst>
                <a:gd name="adj1" fmla="val 35890"/>
              </a:avLst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42"/>
            <p:cNvCxnSpPr/>
            <p:nvPr/>
          </p:nvCxnSpPr>
          <p:spPr>
            <a:xfrm flipV="1">
              <a:off x="3275856" y="2348880"/>
              <a:ext cx="1080120" cy="720000"/>
            </a:xfrm>
            <a:prstGeom prst="bentConnector3">
              <a:avLst>
                <a:gd name="adj1" fmla="val 35890"/>
              </a:avLst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Elbow Connector 45"/>
            <p:cNvCxnSpPr/>
            <p:nvPr/>
          </p:nvCxnSpPr>
          <p:spPr>
            <a:xfrm flipV="1">
              <a:off x="3275856" y="3068960"/>
              <a:ext cx="1080120" cy="0"/>
            </a:xfrm>
            <a:prstGeom prst="bentConnector3">
              <a:avLst>
                <a:gd name="adj1" fmla="val 34127"/>
              </a:avLst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lbow Connector 48"/>
            <p:cNvCxnSpPr/>
            <p:nvPr/>
          </p:nvCxnSpPr>
          <p:spPr>
            <a:xfrm>
              <a:off x="3275856" y="3068960"/>
              <a:ext cx="1080120" cy="720000"/>
            </a:xfrm>
            <a:prstGeom prst="bentConnector3">
              <a:avLst>
                <a:gd name="adj1" fmla="val 36478"/>
              </a:avLst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Elbow Connector 51"/>
            <p:cNvCxnSpPr/>
            <p:nvPr/>
          </p:nvCxnSpPr>
          <p:spPr>
            <a:xfrm>
              <a:off x="3275856" y="3068960"/>
              <a:ext cx="1080120" cy="1415008"/>
            </a:xfrm>
            <a:prstGeom prst="bentConnector3">
              <a:avLst>
                <a:gd name="adj1" fmla="val 36478"/>
              </a:avLst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Elbow Connector 66"/>
            <p:cNvCxnSpPr/>
            <p:nvPr/>
          </p:nvCxnSpPr>
          <p:spPr>
            <a:xfrm flipV="1">
              <a:off x="3275856" y="1844824"/>
              <a:ext cx="1080000" cy="2916324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Elbow Connector 69"/>
            <p:cNvCxnSpPr>
              <a:stCxn id="15" idx="3"/>
              <a:endCxn id="24" idx="1"/>
            </p:cNvCxnSpPr>
            <p:nvPr/>
          </p:nvCxnSpPr>
          <p:spPr>
            <a:xfrm flipV="1">
              <a:off x="3275856" y="2456892"/>
              <a:ext cx="1080000" cy="2304000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Elbow Connector 72"/>
            <p:cNvCxnSpPr>
              <a:stCxn id="15" idx="3"/>
              <a:endCxn id="25" idx="1"/>
            </p:cNvCxnSpPr>
            <p:nvPr/>
          </p:nvCxnSpPr>
          <p:spPr>
            <a:xfrm flipV="1">
              <a:off x="3275856" y="3176972"/>
              <a:ext cx="1080120" cy="1584000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Elbow Connector 75"/>
            <p:cNvCxnSpPr>
              <a:stCxn id="15" idx="3"/>
              <a:endCxn id="26" idx="1"/>
            </p:cNvCxnSpPr>
            <p:nvPr/>
          </p:nvCxnSpPr>
          <p:spPr>
            <a:xfrm flipV="1">
              <a:off x="3275856" y="3897052"/>
              <a:ext cx="1080120" cy="864000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Elbow Connector 78"/>
            <p:cNvCxnSpPr>
              <a:stCxn id="15" idx="3"/>
              <a:endCxn id="38" idx="1"/>
            </p:cNvCxnSpPr>
            <p:nvPr/>
          </p:nvCxnSpPr>
          <p:spPr>
            <a:xfrm flipV="1">
              <a:off x="3275856" y="4617132"/>
              <a:ext cx="1080000" cy="144000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Elbow Connector 81"/>
            <p:cNvCxnSpPr/>
            <p:nvPr/>
          </p:nvCxnSpPr>
          <p:spPr>
            <a:xfrm>
              <a:off x="3275856" y="4725144"/>
              <a:ext cx="1080120" cy="576000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Elbow Connector 85"/>
            <p:cNvCxnSpPr/>
            <p:nvPr/>
          </p:nvCxnSpPr>
          <p:spPr>
            <a:xfrm>
              <a:off x="3275856" y="4725144"/>
              <a:ext cx="1080120" cy="1332000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b="1" dirty="0" smtClean="0">
                <a:latin typeface="Arabic Typesetting" pitchFamily="66" charset="-78"/>
                <a:cs typeface="Arabic Typesetting" pitchFamily="66" charset="-78"/>
              </a:rPr>
              <a:t>Köszönöm a megtisztelő figyelmet!</a:t>
            </a:r>
            <a:endParaRPr lang="en-GB" sz="60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500" b="1" dirty="0" smtClean="0">
                <a:latin typeface="Arabic Typesetting" pitchFamily="66" charset="-78"/>
                <a:cs typeface="Arabic Typesetting" pitchFamily="66" charset="-78"/>
              </a:rPr>
              <a:t>A blogmotor megtekinthető:</a:t>
            </a:r>
          </a:p>
          <a:p>
            <a:pPr lvl="1"/>
            <a:r>
              <a:rPr lang="hu-HU" sz="3500" dirty="0" smtClean="0">
                <a:latin typeface="Arabic Typesetting" pitchFamily="66" charset="-78"/>
                <a:cs typeface="Arabic Typesetting" pitchFamily="66" charset="-78"/>
                <a:hlinkClick r:id="rId2"/>
              </a:rPr>
              <a:t>www.w3suli.hu/</a:t>
            </a:r>
            <a:endParaRPr lang="hu-HU" sz="35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hu-HU" sz="3500" b="1" dirty="0" smtClean="0">
                <a:latin typeface="Arabic Typesetting" pitchFamily="66" charset="-78"/>
                <a:cs typeface="Arabic Typesetting" pitchFamily="66" charset="-78"/>
              </a:rPr>
              <a:t>A blogmotor letölthető:</a:t>
            </a:r>
          </a:p>
          <a:p>
            <a:pPr lvl="1"/>
            <a:r>
              <a:rPr lang="hu-HU" sz="3500" dirty="0" smtClean="0">
                <a:latin typeface="Arabic Typesetting" pitchFamily="66" charset="-78"/>
                <a:cs typeface="Arabic Typesetting" pitchFamily="66" charset="-78"/>
                <a:hlinkClick r:id="rId3"/>
              </a:rPr>
              <a:t>www.github.com/gtportal/w3suli</a:t>
            </a:r>
            <a:endParaRPr lang="hu-HU" sz="35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hu-HU" sz="3500" b="1" dirty="0" smtClean="0">
                <a:latin typeface="Arabic Typesetting" pitchFamily="66" charset="-78"/>
                <a:cs typeface="Arabic Typesetting" pitchFamily="66" charset="-78"/>
              </a:rPr>
              <a:t>A projekt során használt források:</a:t>
            </a:r>
          </a:p>
          <a:p>
            <a:pPr lvl="1"/>
            <a:r>
              <a:rPr lang="hu-HU" sz="3500" dirty="0" smtClean="0">
                <a:latin typeface="Arabic Typesetting" pitchFamily="66" charset="-78"/>
                <a:cs typeface="Arabic Typesetting" pitchFamily="66" charset="-78"/>
                <a:hlinkClick r:id="rId4"/>
              </a:rPr>
              <a:t>www.webfejlesztes.gtportal.eu/</a:t>
            </a:r>
            <a:endParaRPr lang="hu-HU" sz="3500" dirty="0" smtClean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b="1" dirty="0" smtClean="0">
                <a:latin typeface="Arabic Typesetting" pitchFamily="66" charset="-78"/>
                <a:cs typeface="Arabic Typesetting" pitchFamily="66" charset="-78"/>
              </a:rPr>
              <a:t>Együttműködő partnereink</a:t>
            </a:r>
            <a:endParaRPr lang="en-GB" sz="6000" b="1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026" name="Picture 2" descr="C:\Users\Gelcsi\Desktop\gdt_logo.png"/>
          <p:cNvPicPr>
            <a:picLocks noChangeAspect="1" noChangeArrowheads="1"/>
          </p:cNvPicPr>
          <p:nvPr/>
        </p:nvPicPr>
        <p:blipFill>
          <a:blip r:embed="rId2" cstate="print"/>
          <a:srcRect l="-2128" r="-2128" b="-5820"/>
          <a:stretch>
            <a:fillRect/>
          </a:stretch>
        </p:blipFill>
        <p:spPr bwMode="auto">
          <a:xfrm>
            <a:off x="2699792" y="3429000"/>
            <a:ext cx="3528392" cy="2736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Gelcsi\Desktop\isze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844824"/>
            <a:ext cx="4896544" cy="12318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b="1" dirty="0" smtClean="0">
                <a:latin typeface="Arabic Typesetting" pitchFamily="66" charset="-78"/>
                <a:cs typeface="Arabic Typesetting" pitchFamily="66" charset="-78"/>
              </a:rPr>
              <a:t>A projekt célja</a:t>
            </a:r>
            <a:endParaRPr lang="en-GB" sz="60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600" dirty="0" smtClean="0">
                <a:latin typeface="Arabic Typesetting" pitchFamily="66" charset="-78"/>
                <a:cs typeface="Arabic Typesetting" pitchFamily="66" charset="-78"/>
              </a:rPr>
              <a:t>Facebook-hoz hasonló blogmotor elkészítése, ahol</a:t>
            </a:r>
            <a:endParaRPr lang="hu-HU" dirty="0" smtClean="0">
              <a:latin typeface="Arabic Typesetting" pitchFamily="66" charset="-78"/>
              <a:cs typeface="Arabic Typesetting" pitchFamily="66" charset="-78"/>
            </a:endParaRPr>
          </a:p>
          <a:p>
            <a:pPr lvl="1"/>
            <a:r>
              <a:rPr lang="hu-HU" dirty="0" smtClean="0">
                <a:latin typeface="Arabic Typesetting" pitchFamily="66" charset="-78"/>
                <a:cs typeface="Arabic Typesetting" pitchFamily="66" charset="-78"/>
              </a:rPr>
              <a:t>a tanárok és a diákok munkáikat közzétehetik</a:t>
            </a:r>
          </a:p>
          <a:p>
            <a:pPr lvl="2"/>
            <a:r>
              <a:rPr lang="hu-HU" sz="2800" dirty="0" smtClean="0">
                <a:latin typeface="Arabic Typesetting" pitchFamily="66" charset="-78"/>
                <a:cs typeface="Arabic Typesetting" pitchFamily="66" charset="-78"/>
              </a:rPr>
              <a:t>minden látogató számára </a:t>
            </a:r>
          </a:p>
          <a:p>
            <a:pPr lvl="2"/>
            <a:r>
              <a:rPr lang="hu-HU" sz="2800" dirty="0" smtClean="0">
                <a:latin typeface="Arabic Typesetting" pitchFamily="66" charset="-78"/>
                <a:cs typeface="Arabic Typesetting" pitchFamily="66" charset="-78"/>
              </a:rPr>
              <a:t>meghatározott célcsoport (pl. DÖK, 12.B osztály) számára</a:t>
            </a:r>
          </a:p>
          <a:p>
            <a:pPr lvl="1"/>
            <a:r>
              <a:rPr lang="hu-HU" dirty="0" smtClean="0">
                <a:latin typeface="Arabic Typesetting" pitchFamily="66" charset="-78"/>
                <a:cs typeface="Arabic Typesetting" pitchFamily="66" charset="-78"/>
              </a:rPr>
              <a:t>csoportok/osztályok aloldalakat hozhatnak létre</a:t>
            </a:r>
          </a:p>
          <a:p>
            <a:pPr lvl="2"/>
            <a:r>
              <a:rPr lang="hu-HU" sz="2800" dirty="0" smtClean="0">
                <a:latin typeface="Arabic Typesetting" pitchFamily="66" charset="-78"/>
                <a:cs typeface="Arabic Typesetting" pitchFamily="66" charset="-78"/>
              </a:rPr>
              <a:t>megjegyzéseket/cikkeket írhatnak (élménybeszámolók, ötletek)</a:t>
            </a:r>
          </a:p>
          <a:p>
            <a:pPr lvl="1"/>
            <a:r>
              <a:rPr lang="hu-HU" dirty="0" smtClean="0">
                <a:latin typeface="Arabic Typesetting" pitchFamily="66" charset="-78"/>
                <a:cs typeface="Arabic Typesetting" pitchFamily="66" charset="-78"/>
              </a:rPr>
              <a:t>a </a:t>
            </a:r>
            <a:r>
              <a:rPr lang="hu-HU" smtClean="0">
                <a:latin typeface="Arabic Typesetting" pitchFamily="66" charset="-78"/>
                <a:cs typeface="Arabic Typesetting" pitchFamily="66" charset="-78"/>
              </a:rPr>
              <a:t>megjelenített tartalmakat a moderátorok </a:t>
            </a:r>
            <a:r>
              <a:rPr lang="hu-HU" dirty="0" smtClean="0">
                <a:latin typeface="Arabic Typesetting" pitchFamily="66" charset="-78"/>
                <a:cs typeface="Arabic Typesetting" pitchFamily="66" charset="-78"/>
              </a:rPr>
              <a:t>publikálás előtt ellenőrizhetik</a:t>
            </a:r>
          </a:p>
          <a:p>
            <a:pPr lvl="2"/>
            <a:r>
              <a:rPr lang="hu-HU" sz="2800" dirty="0" smtClean="0">
                <a:latin typeface="Arabic Typesetting" pitchFamily="66" charset="-78"/>
                <a:cs typeface="Arabic Typesetting" pitchFamily="66" charset="-78"/>
              </a:rPr>
              <a:t>engedélyezhetik, törölhetik, szerkeszthetik</a:t>
            </a:r>
          </a:p>
          <a:p>
            <a:pPr lvl="2">
              <a:buNone/>
            </a:pPr>
            <a:endParaRPr lang="hu-HU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pPr lvl="1"/>
            <a:endParaRPr lang="hu-HU" dirty="0" smtClean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b="1" dirty="0" smtClean="0">
                <a:latin typeface="Arabic Typesetting" pitchFamily="66" charset="-78"/>
                <a:cs typeface="Arabic Typesetting" pitchFamily="66" charset="-78"/>
              </a:rPr>
              <a:t>A projekt célja</a:t>
            </a:r>
            <a:endParaRPr lang="en-GB" sz="60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600" dirty="0" smtClean="0">
                <a:latin typeface="Arabic Typesetting" pitchFamily="66" charset="-78"/>
                <a:cs typeface="Arabic Typesetting" pitchFamily="66" charset="-78"/>
              </a:rPr>
              <a:t>a projektben részvevő tanulók oktatása</a:t>
            </a:r>
          </a:p>
          <a:p>
            <a:pPr lvl="1"/>
            <a:r>
              <a:rPr lang="hu-HU" sz="3000" dirty="0" smtClean="0">
                <a:latin typeface="Arabic Typesetting" pitchFamily="66" charset="-78"/>
                <a:cs typeface="Arabic Typesetting" pitchFamily="66" charset="-78"/>
              </a:rPr>
              <a:t>a webfejlesztéshez szükséges ismeretanyag elsajátítása</a:t>
            </a:r>
          </a:p>
          <a:p>
            <a:pPr lvl="1"/>
            <a:r>
              <a:rPr lang="hu-HU" sz="3000" dirty="0" smtClean="0">
                <a:latin typeface="Arabic Typesetting" pitchFamily="66" charset="-78"/>
                <a:cs typeface="Arabic Typesetting" pitchFamily="66" charset="-78"/>
              </a:rPr>
              <a:t>problémamegoldó készség fejlesztése</a:t>
            </a:r>
          </a:p>
          <a:p>
            <a:pPr lvl="1"/>
            <a:r>
              <a:rPr lang="hu-HU" sz="3000" dirty="0" smtClean="0">
                <a:latin typeface="Arabic Typesetting" pitchFamily="66" charset="-78"/>
                <a:cs typeface="Arabic Typesetting" pitchFamily="66" charset="-78"/>
              </a:rPr>
              <a:t>csoportmunka megismerése</a:t>
            </a:r>
          </a:p>
          <a:p>
            <a:r>
              <a:rPr lang="hu-HU" sz="3400" dirty="0" smtClean="0">
                <a:latin typeface="Arabic Typesetting" pitchFamily="66" charset="-78"/>
                <a:cs typeface="Arabic Typesetting" pitchFamily="66" charset="-78"/>
              </a:rPr>
              <a:t>szakmai gyakorlat igazolása és referencia szerzése</a:t>
            </a:r>
          </a:p>
          <a:p>
            <a:pPr lvl="1"/>
            <a:endParaRPr lang="hu-HU" dirty="0" smtClean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b="1" dirty="0" smtClean="0">
                <a:latin typeface="Arabic Typesetting" pitchFamily="66" charset="-78"/>
                <a:cs typeface="Arabic Typesetting" pitchFamily="66" charset="-78"/>
              </a:rPr>
              <a:t>A projekt résztvevői</a:t>
            </a:r>
            <a:endParaRPr lang="en-GB" sz="60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673424"/>
            <a:ext cx="8229600" cy="4419872"/>
          </a:xfrm>
        </p:spPr>
        <p:txBody>
          <a:bodyPr numCol="1">
            <a:noAutofit/>
          </a:bodyPr>
          <a:lstStyle/>
          <a:p>
            <a:r>
              <a:rPr lang="hu-HU" b="1" dirty="0" smtClean="0">
                <a:latin typeface="Arabic Typesetting" pitchFamily="66" charset="-78"/>
                <a:cs typeface="Arabic Typesetting" pitchFamily="66" charset="-78"/>
              </a:rPr>
              <a:t>Projektvezető/koordinátor: </a:t>
            </a:r>
            <a:r>
              <a:rPr lang="hu-HU" sz="3000" dirty="0" smtClean="0">
                <a:latin typeface="Arabic Typesetting" pitchFamily="66" charset="-78"/>
                <a:cs typeface="Arabic Typesetting" pitchFamily="66" charset="-78"/>
              </a:rPr>
              <a:t>Gál Tamás, Sallai András</a:t>
            </a:r>
          </a:p>
          <a:p>
            <a:r>
              <a:rPr lang="hu-HU" b="1" dirty="0" smtClean="0">
                <a:latin typeface="Arabic Typesetting" pitchFamily="66" charset="-78"/>
                <a:cs typeface="Arabic Typesetting" pitchFamily="66" charset="-78"/>
              </a:rPr>
              <a:t>Programkód: </a:t>
            </a:r>
            <a:r>
              <a:rPr lang="hu-HU" sz="3000" dirty="0" smtClean="0">
                <a:latin typeface="Arabic Typesetting" pitchFamily="66" charset="-78"/>
                <a:cs typeface="Arabic Typesetting" pitchFamily="66" charset="-78"/>
              </a:rPr>
              <a:t>Bárczi Dávid, Guti Patrik, Szabó Máté, Szép Balázs, Tóth-Kovács Gellért, Wigmond Ádám</a:t>
            </a:r>
          </a:p>
          <a:p>
            <a:r>
              <a:rPr lang="hu-HU" b="1" dirty="0" smtClean="0">
                <a:latin typeface="Arabic Typesetting" pitchFamily="66" charset="-78"/>
                <a:cs typeface="Arabic Typesetting" pitchFamily="66" charset="-78"/>
              </a:rPr>
              <a:t>Design és tesztelés: </a:t>
            </a:r>
            <a:r>
              <a:rPr lang="hu-HU" sz="3000" dirty="0" smtClean="0">
                <a:latin typeface="Arabic Typesetting" pitchFamily="66" charset="-78"/>
                <a:cs typeface="Arabic Typesetting" pitchFamily="66" charset="-78"/>
              </a:rPr>
              <a:t>Bárczi Dávid, Beschenbacher Kornél, Guti Patrik, Nagy Gábor, Nagy Tamás, Pallagi Dániel, Parma Robin, Répás Benedek, Salamon Péter, Szabó Máté, Szilágyi István, Varga Krisztián, Wimetal Noémi</a:t>
            </a:r>
          </a:p>
          <a:p>
            <a:r>
              <a:rPr lang="hu-HU" b="1" dirty="0" smtClean="0">
                <a:latin typeface="Arabic Typesetting" pitchFamily="66" charset="-78"/>
                <a:cs typeface="Arabic Typesetting" pitchFamily="66" charset="-78"/>
              </a:rPr>
              <a:t>Grafika: </a:t>
            </a:r>
            <a:r>
              <a:rPr lang="hu-HU" sz="3000" dirty="0" smtClean="0">
                <a:latin typeface="Arabic Typesetting" pitchFamily="66" charset="-78"/>
                <a:cs typeface="Arabic Typesetting" pitchFamily="66" charset="-78"/>
              </a:rPr>
              <a:t>Gregus Bence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b="1" dirty="0" smtClean="0">
                <a:latin typeface="Arabic Typesetting" pitchFamily="66" charset="-78"/>
                <a:cs typeface="Arabic Typesetting" pitchFamily="66" charset="-78"/>
              </a:rPr>
              <a:t>A projekt megvalósítása</a:t>
            </a:r>
            <a:endParaRPr lang="en-GB" sz="60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GNU General Public License v3</a:t>
            </a:r>
            <a:r>
              <a:rPr lang="hu-HU" dirty="0" smtClean="0">
                <a:latin typeface="Arabic Typesetting" pitchFamily="66" charset="-78"/>
                <a:cs typeface="Arabic Typesetting" pitchFamily="66" charset="-78"/>
              </a:rPr>
              <a:t> alatt érhető el</a:t>
            </a:r>
          </a:p>
          <a:p>
            <a:pPr lvl="1"/>
            <a:r>
              <a:rPr lang="hu-HU" dirty="0" smtClean="0">
                <a:latin typeface="Arabic Typesetting" pitchFamily="66" charset="-78"/>
                <a:cs typeface="Arabic Typesetting" pitchFamily="66" charset="-78"/>
              </a:rPr>
              <a:t>korlátlan számban letölthető, másolható és telepítő</a:t>
            </a:r>
          </a:p>
          <a:p>
            <a:pPr lvl="1"/>
            <a:r>
              <a:rPr lang="hu-HU" sz="3000" dirty="0" smtClean="0">
                <a:latin typeface="Arabic Typesetting" pitchFamily="66" charset="-78"/>
                <a:cs typeface="Arabic Typesetting" pitchFamily="66" charset="-78"/>
              </a:rPr>
              <a:t>szabadon használható, módosítható és továbbfejleszthető</a:t>
            </a:r>
          </a:p>
          <a:p>
            <a:r>
              <a:rPr lang="hu-HU" dirty="0" smtClean="0">
                <a:latin typeface="Arabic Typesetting" pitchFamily="66" charset="-78"/>
                <a:cs typeface="Arabic Typesetting" pitchFamily="66" charset="-78"/>
              </a:rPr>
              <a:t>nyílt forráskódú szoftverek használata:</a:t>
            </a:r>
          </a:p>
          <a:p>
            <a:pPr lvl="1"/>
            <a:r>
              <a:rPr lang="hu-HU" dirty="0" smtClean="0">
                <a:latin typeface="Arabic Typesetting" pitchFamily="66" charset="-78"/>
                <a:cs typeface="Arabic Typesetting" pitchFamily="66" charset="-78"/>
              </a:rPr>
              <a:t>Operációs rendszer: Linux</a:t>
            </a:r>
          </a:p>
          <a:p>
            <a:pPr lvl="1"/>
            <a:r>
              <a:rPr lang="hu-HU" dirty="0" smtClean="0">
                <a:latin typeface="Arabic Typesetting" pitchFamily="66" charset="-78"/>
                <a:cs typeface="Arabic Typesetting" pitchFamily="66" charset="-78"/>
              </a:rPr>
              <a:t>Fejlesztői környezet: NetBeans</a:t>
            </a:r>
          </a:p>
          <a:p>
            <a:pPr lvl="1"/>
            <a:r>
              <a:rPr lang="hu-HU" dirty="0" smtClean="0">
                <a:latin typeface="Arabic Typesetting" pitchFamily="66" charset="-78"/>
                <a:cs typeface="Arabic Typesetting" pitchFamily="66" charset="-78"/>
              </a:rPr>
              <a:t>Programozás/kódolás: PHP</a:t>
            </a:r>
          </a:p>
          <a:p>
            <a:pPr lvl="1"/>
            <a:r>
              <a:rPr lang="hu-HU" dirty="0" smtClean="0">
                <a:latin typeface="Arabic Typesetting" pitchFamily="66" charset="-78"/>
                <a:cs typeface="Arabic Typesetting" pitchFamily="66" charset="-78"/>
              </a:rPr>
              <a:t>Adatbázis-kezelés: MySQLi</a:t>
            </a:r>
          </a:p>
          <a:p>
            <a:pPr lvl="1"/>
            <a:r>
              <a:rPr lang="hu-HU" dirty="0" smtClean="0">
                <a:latin typeface="Arabic Typesetting" pitchFamily="66" charset="-78"/>
                <a:cs typeface="Arabic Typesetting" pitchFamily="66" charset="-78"/>
              </a:rPr>
              <a:t>Grafika: GIMP</a:t>
            </a:r>
          </a:p>
          <a:p>
            <a:pPr lvl="1"/>
            <a:endParaRPr lang="hu-HU" dirty="0" smtClean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b="1" dirty="0" smtClean="0">
                <a:latin typeface="Arabic Typesetting" pitchFamily="66" charset="-78"/>
                <a:cs typeface="Arabic Typesetting" pitchFamily="66" charset="-78"/>
              </a:rPr>
              <a:t>Alkalmazott technikák</a:t>
            </a:r>
            <a:endParaRPr lang="en-GB" sz="60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Autofit/>
          </a:bodyPr>
          <a:lstStyle/>
          <a:p>
            <a:r>
              <a:rPr lang="hu-HU" dirty="0" smtClean="0">
                <a:latin typeface="Arabic Typesetting" pitchFamily="66" charset="-78"/>
                <a:cs typeface="Arabic Typesetting" pitchFamily="66" charset="-78"/>
              </a:rPr>
              <a:t>A blogmotor felépítése:</a:t>
            </a:r>
          </a:p>
          <a:p>
            <a:pPr lvl="1"/>
            <a:r>
              <a:rPr lang="hu-HU" sz="3000" dirty="0" smtClean="0">
                <a:latin typeface="Arabic Typesetting" pitchFamily="66" charset="-78"/>
                <a:cs typeface="Arabic Typesetting" pitchFamily="66" charset="-78"/>
              </a:rPr>
              <a:t>az oldal váza: HTML</a:t>
            </a:r>
          </a:p>
          <a:p>
            <a:pPr lvl="1"/>
            <a:r>
              <a:rPr lang="hu-HU" sz="3000" dirty="0" smtClean="0">
                <a:latin typeface="Arabic Typesetting" pitchFamily="66" charset="-78"/>
                <a:cs typeface="Arabic Typesetting" pitchFamily="66" charset="-78"/>
              </a:rPr>
              <a:t>elrendezés/design: CSS</a:t>
            </a:r>
          </a:p>
          <a:p>
            <a:pPr lvl="1"/>
            <a:r>
              <a:rPr lang="hu-HU" sz="3000" dirty="0" smtClean="0">
                <a:latin typeface="Arabic Typesetting" pitchFamily="66" charset="-78"/>
                <a:cs typeface="Arabic Typesetting" pitchFamily="66" charset="-78"/>
              </a:rPr>
              <a:t>algoritmus: PHP</a:t>
            </a:r>
          </a:p>
          <a:p>
            <a:pPr lvl="1"/>
            <a:r>
              <a:rPr lang="hu-HU" sz="3000" dirty="0" smtClean="0">
                <a:latin typeface="Arabic Typesetting" pitchFamily="66" charset="-78"/>
                <a:cs typeface="Arabic Typesetting" pitchFamily="66" charset="-78"/>
              </a:rPr>
              <a:t>adatbázis: MySQLi</a:t>
            </a:r>
          </a:p>
          <a:p>
            <a:r>
              <a:rPr lang="hu-HU" dirty="0" smtClean="0">
                <a:latin typeface="Arabic Typesetting" pitchFamily="66" charset="-78"/>
                <a:cs typeface="Arabic Typesetting" pitchFamily="66" charset="-78"/>
              </a:rPr>
              <a:t>Projekt állapotának követése:</a:t>
            </a:r>
          </a:p>
          <a:p>
            <a:pPr lvl="1"/>
            <a:r>
              <a:rPr lang="hu-HU" sz="3000" dirty="0" smtClean="0">
                <a:latin typeface="Arabic Typesetting" pitchFamily="66" charset="-78"/>
                <a:cs typeface="Arabic Typesetting" pitchFamily="66" charset="-78"/>
              </a:rPr>
              <a:t>projekt előrehaladása: GitHub</a:t>
            </a:r>
          </a:p>
          <a:p>
            <a:pPr lvl="1"/>
            <a:r>
              <a:rPr lang="hu-HU" sz="3000" dirty="0" smtClean="0">
                <a:latin typeface="Arabic Typesetting" pitchFamily="66" charset="-78"/>
                <a:cs typeface="Arabic Typesetting" pitchFamily="66" charset="-78"/>
              </a:rPr>
              <a:t>projekt résztvevőinek előrehaladása: Google Drive</a:t>
            </a:r>
          </a:p>
          <a:p>
            <a:endParaRPr lang="hu-HU" dirty="0" smtClean="0">
              <a:latin typeface="Arabic Typesetting" pitchFamily="66" charset="-78"/>
              <a:cs typeface="Arabic Typesetting" pitchFamily="66" charset="-78"/>
            </a:endParaRPr>
          </a:p>
          <a:p>
            <a:endParaRPr lang="hu-HU" dirty="0" smtClean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b="1" dirty="0" smtClean="0">
                <a:latin typeface="Arabic Typesetting" pitchFamily="66" charset="-78"/>
                <a:cs typeface="Arabic Typesetting" pitchFamily="66" charset="-78"/>
              </a:rPr>
              <a:t>HTML</a:t>
            </a:r>
            <a:endParaRPr lang="en-GB" sz="60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r>
              <a:rPr lang="hu-HU" sz="3000" dirty="0" smtClean="0">
                <a:latin typeface="Arabic Typesetting" pitchFamily="66" charset="-78"/>
                <a:cs typeface="Arabic Typesetting" pitchFamily="66" charset="-78"/>
              </a:rPr>
              <a:t>blogmotor szerkezetének/elrendezésének kialakítása</a:t>
            </a:r>
          </a:p>
          <a:p>
            <a:r>
              <a:rPr lang="hu-HU" sz="3000" dirty="0" smtClean="0">
                <a:latin typeface="Arabic Typesetting" pitchFamily="66" charset="-78"/>
                <a:cs typeface="Arabic Typesetting" pitchFamily="66" charset="-78"/>
              </a:rPr>
              <a:t>oldalak személyre szabása (űrlapok segítségével)</a:t>
            </a:r>
          </a:p>
          <a:p>
            <a:pPr lvl="1"/>
            <a:r>
              <a:rPr lang="hu-HU" dirty="0" smtClean="0">
                <a:latin typeface="Arabic Typesetting" pitchFamily="66" charset="-78"/>
                <a:cs typeface="Arabic Typesetting" pitchFamily="66" charset="-78"/>
              </a:rPr>
              <a:t>aloldalak és cikkek létrehozása</a:t>
            </a:r>
          </a:p>
          <a:p>
            <a:pPr lvl="1"/>
            <a:r>
              <a:rPr lang="hu-HU" dirty="0" smtClean="0">
                <a:latin typeface="Arabic Typesetting" pitchFamily="66" charset="-78"/>
                <a:cs typeface="Arabic Typesetting" pitchFamily="66" charset="-78"/>
              </a:rPr>
              <a:t>megjelenítendő tartalmak feltöltése és módosítása</a:t>
            </a:r>
          </a:p>
          <a:p>
            <a:pPr lvl="1"/>
            <a:r>
              <a:rPr lang="hu-HU" dirty="0" smtClean="0">
                <a:latin typeface="Arabic Typesetting" pitchFamily="66" charset="-78"/>
                <a:cs typeface="Arabic Typesetting" pitchFamily="66" charset="-78"/>
              </a:rPr>
              <a:t>stíluslap kiválasztása</a:t>
            </a:r>
          </a:p>
          <a:p>
            <a:pPr lvl="1"/>
            <a:r>
              <a:rPr lang="hu-HU" dirty="0" smtClean="0">
                <a:latin typeface="Arabic Typesetting" pitchFamily="66" charset="-78"/>
                <a:cs typeface="Arabic Typesetting" pitchFamily="66" charset="-78"/>
              </a:rPr>
              <a:t>felhasználókezelés</a:t>
            </a:r>
          </a:p>
          <a:p>
            <a:r>
              <a:rPr lang="hu-HU" sz="3000" dirty="0" smtClean="0">
                <a:latin typeface="Arabic Typesetting" pitchFamily="66" charset="-78"/>
                <a:cs typeface="Arabic Typesetting" pitchFamily="66" charset="-78"/>
              </a:rPr>
              <a:t>adott oldal tartalmának megjelenítése (</a:t>
            </a:r>
            <a:r>
              <a:rPr lang="hu-HU" sz="3000" b="1" dirty="0" smtClean="0">
                <a:latin typeface="Arabic Typesetting" pitchFamily="66" charset="-78"/>
                <a:cs typeface="Arabic Typesetting" pitchFamily="66" charset="-78"/>
              </a:rPr>
              <a:t>dinamikus</a:t>
            </a:r>
            <a:r>
              <a:rPr lang="hu-HU" sz="3000" dirty="0" smtClean="0">
                <a:latin typeface="Arabic Typesetting" pitchFamily="66" charset="-78"/>
                <a:cs typeface="Arabic Typesetting" pitchFamily="66" charset="-78"/>
              </a:rPr>
              <a:t>)</a:t>
            </a:r>
            <a:endParaRPr lang="en-GB" sz="30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827584" y="1484784"/>
            <a:ext cx="7488832" cy="3888432"/>
            <a:chOff x="1187624" y="476672"/>
            <a:chExt cx="6984776" cy="3528392"/>
          </a:xfrm>
        </p:grpSpPr>
        <p:grpSp>
          <p:nvGrpSpPr>
            <p:cNvPr id="12" name="Group 11"/>
            <p:cNvGrpSpPr/>
            <p:nvPr/>
          </p:nvGrpSpPr>
          <p:grpSpPr>
            <a:xfrm>
              <a:off x="1187624" y="476672"/>
              <a:ext cx="6984776" cy="3528392"/>
              <a:chOff x="1115616" y="404664"/>
              <a:chExt cx="6984776" cy="3528392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115616" y="404664"/>
                <a:ext cx="6984776" cy="3528392"/>
                <a:chOff x="1259632" y="548680"/>
                <a:chExt cx="6984776" cy="2952328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1259632" y="548680"/>
                  <a:ext cx="6984776" cy="295232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1259632" y="548680"/>
                  <a:ext cx="6984776" cy="648072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hu-HU" sz="2000" b="1" dirty="0" smtClean="0">
                      <a:solidFill>
                        <a:schemeClr val="tx1"/>
                      </a:solidFill>
                    </a:rPr>
                    <a:t>Fejléc</a:t>
                  </a:r>
                  <a:endParaRPr lang="en-GB" sz="2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259632" y="1196752"/>
                  <a:ext cx="6984776" cy="288032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hu-HU" b="1" dirty="0" smtClean="0">
                      <a:solidFill>
                        <a:schemeClr val="tx1"/>
                      </a:solidFill>
                    </a:rPr>
                    <a:t>Menüsor</a:t>
                  </a:r>
                  <a:endParaRPr lang="en-GB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1259632" y="1484784"/>
                  <a:ext cx="1224136" cy="1728192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hu-HU" b="1" dirty="0" smtClean="0">
                      <a:solidFill>
                        <a:schemeClr val="tx1"/>
                      </a:solidFill>
                    </a:rPr>
                    <a:t>Helyi menü</a:t>
                  </a:r>
                  <a:endParaRPr lang="en-GB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7020272" y="1484784"/>
                  <a:ext cx="1224136" cy="1728192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hu-HU" b="1" dirty="0" smtClean="0">
                      <a:solidFill>
                        <a:schemeClr val="tx1"/>
                      </a:solidFill>
                    </a:rPr>
                    <a:t>Kiegészítő tartalom</a:t>
                  </a:r>
                  <a:endParaRPr lang="en-GB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1259632" y="3212976"/>
                  <a:ext cx="6984776" cy="288032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hu-HU" b="1" dirty="0" smtClean="0">
                      <a:solidFill>
                        <a:schemeClr val="tx1"/>
                      </a:solidFill>
                    </a:rPr>
                    <a:t>Lábléc</a:t>
                  </a:r>
                  <a:endParaRPr lang="en-GB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1" name="Rectangle 10"/>
              <p:cNvSpPr/>
              <p:nvPr/>
            </p:nvSpPr>
            <p:spPr>
              <a:xfrm>
                <a:off x="2339752" y="1515454"/>
                <a:ext cx="4536504" cy="205756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b="1" dirty="0" smtClean="0">
                    <a:solidFill>
                      <a:schemeClr val="tx1"/>
                    </a:solidFill>
                  </a:rPr>
                  <a:t>Tartalom</a:t>
                </a:r>
                <a:endParaRPr lang="en-GB" b="1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3" name="Kép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9230" b="-11533"/>
            <a:stretch>
              <a:fillRect/>
            </a:stretch>
          </p:blipFill>
          <p:spPr>
            <a:xfrm>
              <a:off x="1259632" y="1268760"/>
              <a:ext cx="288032" cy="288032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0" y="551723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000" i="1" dirty="0" smtClean="0">
                <a:latin typeface="Arabic Typesetting" pitchFamily="66" charset="-78"/>
                <a:cs typeface="Arabic Typesetting" pitchFamily="66" charset="-78"/>
              </a:rPr>
              <a:t>A blogmotor szerkezetének terve</a:t>
            </a:r>
            <a:endParaRPr lang="en-GB" sz="3000" i="1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608</Words>
  <Application>Microsoft Office PowerPoint</Application>
  <PresentationFormat>On-screen Show (4:3)</PresentationFormat>
  <Paragraphs>138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W3 Suli - nyílt forráskódú </vt:lpstr>
      <vt:lpstr>Előzménye</vt:lpstr>
      <vt:lpstr>A projekt célja</vt:lpstr>
      <vt:lpstr>A projekt célja</vt:lpstr>
      <vt:lpstr>A projekt résztvevői</vt:lpstr>
      <vt:lpstr>A projekt megvalósítása</vt:lpstr>
      <vt:lpstr>Alkalmazott technikák</vt:lpstr>
      <vt:lpstr>HTML</vt:lpstr>
      <vt:lpstr>Slide 9</vt:lpstr>
      <vt:lpstr>Slide 10</vt:lpstr>
      <vt:lpstr>Slide 11</vt:lpstr>
      <vt:lpstr>CSS</vt:lpstr>
      <vt:lpstr>PHP</vt:lpstr>
      <vt:lpstr>Slide 14</vt:lpstr>
      <vt:lpstr>Slide 15</vt:lpstr>
      <vt:lpstr>MySQLi</vt:lpstr>
      <vt:lpstr>Slide 17</vt:lpstr>
      <vt:lpstr>GitHub</vt:lpstr>
      <vt:lpstr>Slide 19</vt:lpstr>
      <vt:lpstr>Slide 20</vt:lpstr>
      <vt:lpstr>A felhasználók lehetőségei</vt:lpstr>
      <vt:lpstr>A rendszergazdák lehetőségei</vt:lpstr>
      <vt:lpstr>Köszönöm a megtisztelő figyelmet!</vt:lpstr>
      <vt:lpstr>Együttműködő partnereink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W3 Suli Projekt</dc:title>
  <dc:creator>Tóth-Kovács Gellért</dc:creator>
  <cp:lastModifiedBy>Tóth-Kovács Gellért</cp:lastModifiedBy>
  <cp:revision>180</cp:revision>
  <dcterms:created xsi:type="dcterms:W3CDTF">2016-03-16T11:51:28Z</dcterms:created>
  <dcterms:modified xsi:type="dcterms:W3CDTF">2016-04-04T16:46:32Z</dcterms:modified>
</cp:coreProperties>
</file>